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70" r:id="rId13"/>
    <p:sldId id="269" r:id="rId14"/>
    <p:sldId id="268" r:id="rId15"/>
    <p:sldId id="271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2E63-5B2D-798F-8CF8-38A50B7A6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28F5EB-3D8F-847B-BBAB-D87642A68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4745D-318F-455F-3B84-D0ACEA3FD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5F8CC-C9BB-6002-C54B-671604081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AE992-5BFC-C99A-DD8B-2C64B79B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71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6BD2C-2EE4-E86F-C1AE-8EB7E50AF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31B81-6A37-DD71-FCFB-E48B146D7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73820-D432-CEB0-F67A-A95B5AE6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0304D-B180-FD9C-C42C-96C3DD63D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66610-12DC-0FE9-42F8-8C43C4A22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63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531111-3CE1-5611-9E47-73BE3D7066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A2A92D-B26F-3FA9-58A7-78B225CB7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46B27-F7B9-043A-46B2-520314913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879A0-1CD0-7562-3239-CDB3C207D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74CDA-FFE6-6BC9-0BE4-0FA880733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73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B16AB-E0A1-2B5E-6708-71BA347D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45AB2-72F1-BBC5-5B70-EF9F3160D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416ED-018A-20DA-3C6E-63D8C191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5F095-C26E-5B0F-D247-81BEB9FCA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835ED-C6B7-6370-E56D-6520DF59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876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ADEA6-179C-8D14-3B01-8B4F60D1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E9C6B-99A5-220A-8339-DCF361149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A503C-77B0-E81A-9F05-AEDE75E4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B2869-98F8-0C39-EC27-00687A320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B8E3F-82B6-8B9E-3F1D-238CA4E08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7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7D3F9-31AA-DF70-E593-E4F9C1AD1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ACE5A-8233-F6E7-713D-794B9D0EA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3D154-870D-05AC-5D1B-03CF1A08D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A0243-9453-456E-C8F1-32F32D3EB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F319C-873B-7D35-29E4-6B5F9031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D5360-1F24-1A73-86DA-BE910AA1B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285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62B1A-B391-D6D9-9A59-3E3BD95A7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37792-99D0-E408-8E7F-A6CF129EB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3A1C2-02FF-0582-AD46-9102571F4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C0EB9C-1E19-9DE7-308B-A88D506A2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66F0BA-2259-D6B1-A86F-519E9C408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594A74-CAC1-AFF4-737C-27306566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C3CB60-3E60-5697-DE55-9BB432D67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C25DB-DE69-ADC6-0253-DF8BB013E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25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CC6CF-E7D3-5214-00C2-83846B5E4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096302-5DEB-6A4D-D90E-BB753394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48A93-D0FB-AD88-5B09-640F417B3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22F91E-4A3F-4695-1CF2-E1A92DD5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1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02D0C-D191-EA86-3480-A1273791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FD8E66-1C22-BA3D-C4DB-A8E1550B0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94303-0D0F-EB01-80FB-6D993783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08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418EF-A9B6-3AF1-1BB8-0A3564C0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56275-4F71-4012-765F-9F530BAE4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49AA0-BAEB-4F92-69F6-82F1E1A43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35D63-D7EA-E0AE-EB9A-F6F9EB132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DD578F-8B6F-5517-6ABF-86B416936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F9E18-CD69-E586-436E-D258B4B27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872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928AC-9822-85A4-1B14-7BFDE128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8DF7AD-87F2-7132-49FA-A57F876742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91715-EC8D-0872-75D1-A15C622F7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4D6A64-0284-3344-6472-89DFF853B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71EE59-8571-3CCD-E365-310BA3060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64C023-7B50-42C3-BA65-BDBE046CF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00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C9056A-11AB-FFB4-F10F-2600035C4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9ADEB-8237-6745-7AE6-2A7D092A0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0CC5F-7065-3640-9B92-05456BE2BD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F95DB-1CB5-45FD-8C3D-F3C12264CD7B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F55C5-BFB1-2A82-8B59-10D8EE2B6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F44F0-C54A-FE5D-448F-1A8200A37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900E0-8498-4177-AA19-BA76513D09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96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D481E96-B95E-19CA-87CF-3DB7E89B0626}"/>
              </a:ext>
            </a:extLst>
          </p:cNvPr>
          <p:cNvSpPr/>
          <p:nvPr/>
        </p:nvSpPr>
        <p:spPr>
          <a:xfrm>
            <a:off x="0" y="1402382"/>
            <a:ext cx="12192000" cy="3214255"/>
          </a:xfrm>
          <a:prstGeom prst="rect">
            <a:avLst/>
          </a:prstGeom>
          <a:solidFill>
            <a:srgbClr val="006680"/>
          </a:solidFill>
          <a:ln>
            <a:solidFill>
              <a:srgbClr val="0066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2400" b="1" spc="5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5" name="直接连接符 5">
            <a:extLst>
              <a:ext uri="{FF2B5EF4-FFF2-40B4-BE49-F238E27FC236}">
                <a16:creationId xmlns:a16="http://schemas.microsoft.com/office/drawing/2014/main" id="{E3F856E9-1ACF-3C3A-5751-36F8AEEBCE06}"/>
              </a:ext>
            </a:extLst>
          </p:cNvPr>
          <p:cNvCxnSpPr/>
          <p:nvPr/>
        </p:nvCxnSpPr>
        <p:spPr>
          <a:xfrm>
            <a:off x="4368099" y="5046468"/>
            <a:ext cx="0" cy="907474"/>
          </a:xfrm>
          <a:prstGeom prst="line">
            <a:avLst/>
          </a:prstGeom>
          <a:ln w="57150">
            <a:solidFill>
              <a:srgbClr val="00668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7">
            <a:extLst>
              <a:ext uri="{FF2B5EF4-FFF2-40B4-BE49-F238E27FC236}">
                <a16:creationId xmlns:a16="http://schemas.microsoft.com/office/drawing/2014/main" id="{53346935-C15D-1391-9117-F4B7F857E6C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" y="171356"/>
            <a:ext cx="2534123" cy="786886"/>
          </a:xfrm>
          <a:prstGeom prst="rect">
            <a:avLst/>
          </a:prstGeom>
        </p:spPr>
      </p:pic>
      <p:sp>
        <p:nvSpPr>
          <p:cNvPr id="7" name="灯片编号占位符 9">
            <a:extLst>
              <a:ext uri="{FF2B5EF4-FFF2-40B4-BE49-F238E27FC236}">
                <a16:creationId xmlns:a16="http://schemas.microsoft.com/office/drawing/2014/main" id="{37D8CD18-D166-3896-ADEF-F4C4F7417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FB7B893-CB6F-46F1-BBE7-496663693D4D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8" name="文本框 4">
            <a:extLst>
              <a:ext uri="{FF2B5EF4-FFF2-40B4-BE49-F238E27FC236}">
                <a16:creationId xmlns:a16="http://schemas.microsoft.com/office/drawing/2014/main" id="{47141FAC-8F43-6E47-E931-950B61384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683" y="4777036"/>
            <a:ext cx="3369007" cy="141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汇 报 人：周诗文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导    师：田海妍 研究员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  <a:sym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宋体" panose="02010600030101010101" pitchFamily="2" charset="-122"/>
              </a:rPr>
              <a:t>时    间：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宋体" panose="02010600030101010101" pitchFamily="2" charset="-122"/>
              </a:rPr>
              <a:t>2026.06.05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id="{A4E77353-2007-F249-5743-54C7E5040DDC}"/>
              </a:ext>
            </a:extLst>
          </p:cNvPr>
          <p:cNvSpPr txBox="1"/>
          <p:nvPr/>
        </p:nvSpPr>
        <p:spPr>
          <a:xfrm>
            <a:off x="2310648" y="1647408"/>
            <a:ext cx="79732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50" normalizeH="0" baseline="0" noProof="0" dirty="0">
                <a:ln w="0"/>
                <a:solidFill>
                  <a:prstClr val="white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道生中药复方的化学成分鉴定和定量</a:t>
            </a:r>
            <a:endParaRPr kumimoji="0" lang="en-US" altLang="zh-CN" sz="5400" b="1" i="0" u="none" strike="noStrike" kern="1200" cap="none" spc="50" normalizeH="0" baseline="0" noProof="0" dirty="0">
              <a:ln w="0"/>
              <a:solidFill>
                <a:prstClr val="white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11">
            <a:extLst>
              <a:ext uri="{FF2B5EF4-FFF2-40B4-BE49-F238E27FC236}">
                <a16:creationId xmlns:a16="http://schemas.microsoft.com/office/drawing/2014/main" id="{33729A27-96EC-1389-4378-F9A5844706AB}"/>
              </a:ext>
            </a:extLst>
          </p:cNvPr>
          <p:cNvCxnSpPr>
            <a:cxnSpLocks/>
          </p:cNvCxnSpPr>
          <p:nvPr/>
        </p:nvCxnSpPr>
        <p:spPr>
          <a:xfrm>
            <a:off x="2478267" y="2930530"/>
            <a:ext cx="750393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3E0F0012-C067-0F50-6166-B6E5B2810F25}"/>
              </a:ext>
            </a:extLst>
          </p:cNvPr>
          <p:cNvCxnSpPr>
            <a:cxnSpLocks/>
          </p:cNvCxnSpPr>
          <p:nvPr/>
        </p:nvCxnSpPr>
        <p:spPr>
          <a:xfrm>
            <a:off x="4368099" y="4141379"/>
            <a:ext cx="372002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6">
            <a:extLst>
              <a:ext uri="{FF2B5EF4-FFF2-40B4-BE49-F238E27FC236}">
                <a16:creationId xmlns:a16="http://schemas.microsoft.com/office/drawing/2014/main" id="{3B0ED7DE-7F2D-176A-D3BA-5C7DE75B99F4}"/>
              </a:ext>
            </a:extLst>
          </p:cNvPr>
          <p:cNvSpPr txBox="1"/>
          <p:nvPr/>
        </p:nvSpPr>
        <p:spPr>
          <a:xfrm>
            <a:off x="-1545969" y="1254622"/>
            <a:ext cx="5190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spc="50" dirty="0">
                <a:ln w="0"/>
                <a:solidFill>
                  <a:prstClr val="white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进展汇报</a:t>
            </a:r>
            <a:endParaRPr kumimoji="0" lang="en-US" altLang="zh-CN" sz="3600" b="1" i="0" u="none" strike="noStrike" kern="1200" cap="none" spc="50" normalizeH="0" baseline="0" noProof="0" dirty="0">
              <a:ln w="0"/>
              <a:solidFill>
                <a:prstClr val="white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DB1FD5-CEA1-ACD6-D969-BCADFEC57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8626" y="68209"/>
            <a:ext cx="1254120" cy="12461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C5AFDC-B687-6058-47E5-2EC7A550C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2731" y="353293"/>
            <a:ext cx="2659732" cy="60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93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814B9-F79D-0CCF-6B62-DC1D8AA3D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F8421CD-8D33-6A03-DE90-62B75084AF82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ADA26-EB31-9D11-633A-0EB22985B9B5}"/>
              </a:ext>
            </a:extLst>
          </p:cNvPr>
          <p:cNvSpPr txBox="1"/>
          <p:nvPr/>
        </p:nvSpPr>
        <p:spPr>
          <a:xfrm>
            <a:off x="416966" y="980236"/>
            <a:ext cx="7761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四种（每种各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批）来自道生的中药复方的化学成分鉴定（定性）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99FE50-9559-D7FE-DF33-DD5F8FC0DF83}"/>
              </a:ext>
            </a:extLst>
          </p:cNvPr>
          <p:cNvSpPr txBox="1"/>
          <p:nvPr/>
        </p:nvSpPr>
        <p:spPr>
          <a:xfrm>
            <a:off x="475488" y="1634775"/>
            <a:ext cx="1916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第二批药材</a:t>
            </a:r>
          </a:p>
        </p:txBody>
      </p:sp>
      <p:sp>
        <p:nvSpPr>
          <p:cNvPr id="6" name="文本框 3">
            <a:extLst>
              <a:ext uri="{FF2B5EF4-FFF2-40B4-BE49-F238E27FC236}">
                <a16:creationId xmlns:a16="http://schemas.microsoft.com/office/drawing/2014/main" id="{141A8056-CEA3-5AED-76D1-644580F2EBCD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A680A9E8-57C7-3E72-6B34-3CE4E900BE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9" b="39119"/>
          <a:stretch>
            <a:fillRect/>
          </a:stretch>
        </p:blipFill>
        <p:spPr bwMode="auto">
          <a:xfrm>
            <a:off x="1360017" y="3954192"/>
            <a:ext cx="10044380" cy="15542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F899A91B-A352-522C-6E2D-A1CAE05F92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5" b="21730"/>
          <a:stretch>
            <a:fillRect/>
          </a:stretch>
        </p:blipFill>
        <p:spPr bwMode="auto">
          <a:xfrm>
            <a:off x="1360017" y="2258537"/>
            <a:ext cx="10098289" cy="13386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3B53F7-DA5A-8DA9-4BE3-5F370D7D18BA}"/>
              </a:ext>
            </a:extLst>
          </p:cNvPr>
          <p:cNvSpPr txBox="1"/>
          <p:nvPr/>
        </p:nvSpPr>
        <p:spPr>
          <a:xfrm>
            <a:off x="73153" y="2883229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负离子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8EE927-27B7-B336-71C6-F0864CEB104B}"/>
              </a:ext>
            </a:extLst>
          </p:cNvPr>
          <p:cNvSpPr txBox="1"/>
          <p:nvPr/>
        </p:nvSpPr>
        <p:spPr>
          <a:xfrm>
            <a:off x="73153" y="4290714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正离子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467A94-7DE4-E87B-A58F-D6189259CFF6}"/>
              </a:ext>
            </a:extLst>
          </p:cNvPr>
          <p:cNvSpPr txBox="1"/>
          <p:nvPr/>
        </p:nvSpPr>
        <p:spPr>
          <a:xfrm>
            <a:off x="1945843" y="6018027"/>
            <a:ext cx="5632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个主要化学成分，包括糖苷类、黄酮类等</a:t>
            </a:r>
          </a:p>
        </p:txBody>
      </p:sp>
    </p:spTree>
    <p:extLst>
      <p:ext uri="{BB962C8B-B14F-4D97-AF65-F5344CB8AC3E}">
        <p14:creationId xmlns:p14="http://schemas.microsoft.com/office/powerpoint/2010/main" val="4146008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52770BC-E98B-D67C-0D98-171D97505A15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7949A92D-FD9C-7688-5723-C001B7304437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E4F878-5CC0-C069-746F-8CFEC0CB8982}"/>
              </a:ext>
            </a:extLst>
          </p:cNvPr>
          <p:cNvSpPr txBox="1"/>
          <p:nvPr/>
        </p:nvSpPr>
        <p:spPr>
          <a:xfrm>
            <a:off x="416966" y="980236"/>
            <a:ext cx="7761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四种（每种各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批）来自道生的中药复方的化学成分鉴定（定性）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8B75EE-FA9F-30E3-5BFE-7F43A914CAD8}"/>
              </a:ext>
            </a:extLst>
          </p:cNvPr>
          <p:cNvSpPr txBox="1"/>
          <p:nvPr/>
        </p:nvSpPr>
        <p:spPr>
          <a:xfrm>
            <a:off x="475488" y="1634775"/>
            <a:ext cx="1916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第三批药材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2B4CB69-9C09-92D9-12B3-CE430851D7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6" b="30561"/>
          <a:stretch>
            <a:fillRect/>
          </a:stretch>
        </p:blipFill>
        <p:spPr bwMode="auto">
          <a:xfrm>
            <a:off x="1836420" y="2101959"/>
            <a:ext cx="8519160" cy="14249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6526A3E-E2E0-9A14-0F59-A74FF39803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9" b="31109"/>
          <a:stretch>
            <a:fillRect/>
          </a:stretch>
        </p:blipFill>
        <p:spPr bwMode="auto">
          <a:xfrm>
            <a:off x="1889151" y="3935445"/>
            <a:ext cx="8633460" cy="1287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3D8388-4CB0-23E9-F240-92880829EE45}"/>
              </a:ext>
            </a:extLst>
          </p:cNvPr>
          <p:cNvSpPr txBox="1"/>
          <p:nvPr/>
        </p:nvSpPr>
        <p:spPr>
          <a:xfrm>
            <a:off x="334942" y="2832023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负离子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E07110-009B-4C46-10B8-BCA182EAAEDD}"/>
              </a:ext>
            </a:extLst>
          </p:cNvPr>
          <p:cNvSpPr txBox="1"/>
          <p:nvPr/>
        </p:nvSpPr>
        <p:spPr>
          <a:xfrm>
            <a:off x="334941" y="4075032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正离子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0CF0A8-8344-4868-5A9F-10B88F409ED2}"/>
              </a:ext>
            </a:extLst>
          </p:cNvPr>
          <p:cNvSpPr txBox="1"/>
          <p:nvPr/>
        </p:nvSpPr>
        <p:spPr>
          <a:xfrm>
            <a:off x="2779776" y="5805886"/>
            <a:ext cx="5632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个主要化学成分，包括糖苷类、黄酮类等</a:t>
            </a:r>
          </a:p>
        </p:txBody>
      </p:sp>
    </p:spTree>
    <p:extLst>
      <p:ext uri="{BB962C8B-B14F-4D97-AF65-F5344CB8AC3E}">
        <p14:creationId xmlns:p14="http://schemas.microsoft.com/office/powerpoint/2010/main" val="3181516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E5636-A61B-B56B-D5CB-ECB85F404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50DA968-55A5-ABC3-1577-D0082E35B00D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55B7ECB3-B9EF-875B-3FA9-4433B20D225B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F3B238-A937-BF52-BD53-BB23350C7561}"/>
              </a:ext>
            </a:extLst>
          </p:cNvPr>
          <p:cNvSpPr txBox="1"/>
          <p:nvPr/>
        </p:nvSpPr>
        <p:spPr>
          <a:xfrm>
            <a:off x="416966" y="980236"/>
            <a:ext cx="7761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四种（每种各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批）来自道生的中药复方的化学成分鉴定（定性）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82B01E-0B46-616B-9720-81109585FF77}"/>
              </a:ext>
            </a:extLst>
          </p:cNvPr>
          <p:cNvSpPr txBox="1"/>
          <p:nvPr/>
        </p:nvSpPr>
        <p:spPr>
          <a:xfrm>
            <a:off x="475488" y="1634775"/>
            <a:ext cx="1916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第四批药材</a:t>
            </a: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7D5B3C3E-A76C-9F47-7524-8827BD8C78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0" b="22340"/>
          <a:stretch>
            <a:fillRect/>
          </a:stretch>
        </p:blipFill>
        <p:spPr bwMode="auto">
          <a:xfrm>
            <a:off x="2071726" y="4205114"/>
            <a:ext cx="8519160" cy="12725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87D64BED-4006-D890-F1C4-CFF900F83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726" y="2258536"/>
            <a:ext cx="8366760" cy="14960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9C3C26-5B66-AB8A-B317-A4EBFAAAD837}"/>
              </a:ext>
            </a:extLst>
          </p:cNvPr>
          <p:cNvSpPr txBox="1"/>
          <p:nvPr/>
        </p:nvSpPr>
        <p:spPr>
          <a:xfrm>
            <a:off x="334942" y="2919806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负离子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D5622E-8AF9-29F9-E66D-FF10E1794CBE}"/>
              </a:ext>
            </a:extLst>
          </p:cNvPr>
          <p:cNvSpPr txBox="1"/>
          <p:nvPr/>
        </p:nvSpPr>
        <p:spPr>
          <a:xfrm>
            <a:off x="334941" y="4162815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正离子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FF332C-3501-F3F4-8FA0-A27F54119761}"/>
              </a:ext>
            </a:extLst>
          </p:cNvPr>
          <p:cNvSpPr txBox="1"/>
          <p:nvPr/>
        </p:nvSpPr>
        <p:spPr>
          <a:xfrm>
            <a:off x="2779776" y="5805886"/>
            <a:ext cx="5632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个主要化学成分，包括糖苷类、黄酮类等</a:t>
            </a:r>
          </a:p>
        </p:txBody>
      </p:sp>
    </p:spTree>
    <p:extLst>
      <p:ext uri="{BB962C8B-B14F-4D97-AF65-F5344CB8AC3E}">
        <p14:creationId xmlns:p14="http://schemas.microsoft.com/office/powerpoint/2010/main" val="3194868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726FC-3AEB-69CC-A912-F3695DA39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411AEDC-4742-A9B3-2BD1-19A20D0376D7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BDAF659E-C3E6-D5B8-A2C4-33C8F1D32649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0A03B4-AD90-80B7-5286-A632003253B1}"/>
              </a:ext>
            </a:extLst>
          </p:cNvPr>
          <p:cNvSpPr txBox="1"/>
          <p:nvPr/>
        </p:nvSpPr>
        <p:spPr>
          <a:xfrm>
            <a:off x="731521" y="1126541"/>
            <a:ext cx="2150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6F7128-2832-4A58-AC46-49AFA62C8012}"/>
              </a:ext>
            </a:extLst>
          </p:cNvPr>
          <p:cNvSpPr txBox="1"/>
          <p:nvPr/>
        </p:nvSpPr>
        <p:spPr>
          <a:xfrm>
            <a:off x="1684582" y="2479852"/>
            <a:ext cx="7444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完成了对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DIGESTIVE CARE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中药复方的化学成分鉴定和定量。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完成了四种中药复方的定性分析。</a:t>
            </a:r>
          </a:p>
        </p:txBody>
      </p:sp>
    </p:spTree>
    <p:extLst>
      <p:ext uri="{BB962C8B-B14F-4D97-AF65-F5344CB8AC3E}">
        <p14:creationId xmlns:p14="http://schemas.microsoft.com/office/powerpoint/2010/main" val="2979891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7D177B8-51B5-F347-5545-97BFA642607A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5C20A6F4-304C-234C-C800-3587178796DA}"/>
              </a:ext>
            </a:extLst>
          </p:cNvPr>
          <p:cNvSpPr txBox="1"/>
          <p:nvPr/>
        </p:nvSpPr>
        <p:spPr>
          <a:xfrm>
            <a:off x="0" y="-115705"/>
            <a:ext cx="3369165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下一步实验计划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7A5D6-F10A-EC56-C1F0-B9FD2548E4A6}"/>
              </a:ext>
            </a:extLst>
          </p:cNvPr>
          <p:cNvSpPr txBox="1"/>
          <p:nvPr/>
        </p:nvSpPr>
        <p:spPr>
          <a:xfrm>
            <a:off x="1326137" y="1916582"/>
            <a:ext cx="8095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购买标准品，对四种中药复方的主要化学成分进行定量分析。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对四种中药复方的总多糖、总蛋白、总多酚和总黄酮进行定量分析。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对上述定性定量结果进行整理和文献综述。</a:t>
            </a:r>
          </a:p>
        </p:txBody>
      </p:sp>
    </p:spTree>
    <p:extLst>
      <p:ext uri="{BB962C8B-B14F-4D97-AF65-F5344CB8AC3E}">
        <p14:creationId xmlns:p14="http://schemas.microsoft.com/office/powerpoint/2010/main" val="2756496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">
            <a:extLst>
              <a:ext uri="{FF2B5EF4-FFF2-40B4-BE49-F238E27FC236}">
                <a16:creationId xmlns:a16="http://schemas.microsoft.com/office/drawing/2014/main" id="{EC0E6C9D-4FF4-A6E4-4077-D26E49BF6758}"/>
              </a:ext>
            </a:extLst>
          </p:cNvPr>
          <p:cNvSpPr/>
          <p:nvPr/>
        </p:nvSpPr>
        <p:spPr>
          <a:xfrm>
            <a:off x="0" y="1515573"/>
            <a:ext cx="12192000" cy="3826854"/>
          </a:xfrm>
          <a:prstGeom prst="rect">
            <a:avLst/>
          </a:prstGeom>
          <a:solidFill>
            <a:srgbClr val="005D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:a16="http://schemas.microsoft.com/office/drawing/2014/main" id="{02A194BC-CADC-2CC7-EBB1-17D1170024F6}"/>
              </a:ext>
            </a:extLst>
          </p:cNvPr>
          <p:cNvSpPr txBox="1"/>
          <p:nvPr/>
        </p:nvSpPr>
        <p:spPr>
          <a:xfrm>
            <a:off x="2433320" y="2976880"/>
            <a:ext cx="7840980" cy="848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谢谢大家的聆听！</a:t>
            </a:r>
          </a:p>
        </p:txBody>
      </p:sp>
      <p:sp>
        <p:nvSpPr>
          <p:cNvPr id="7" name="文本框37">
            <a:extLst>
              <a:ext uri="{FF2B5EF4-FFF2-40B4-BE49-F238E27FC236}">
                <a16:creationId xmlns:a16="http://schemas.microsoft.com/office/drawing/2014/main" id="{1C0368BE-3830-57EA-2A09-6D95567A69B9}"/>
              </a:ext>
            </a:extLst>
          </p:cNvPr>
          <p:cNvSpPr txBox="1"/>
          <p:nvPr/>
        </p:nvSpPr>
        <p:spPr>
          <a:xfrm>
            <a:off x="4315474" y="4528428"/>
            <a:ext cx="3559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忠 信 笃 敬</a:t>
            </a:r>
          </a:p>
        </p:txBody>
      </p:sp>
      <p:cxnSp>
        <p:nvCxnSpPr>
          <p:cNvPr id="8" name="直接连接符 4">
            <a:extLst>
              <a:ext uri="{FF2B5EF4-FFF2-40B4-BE49-F238E27FC236}">
                <a16:creationId xmlns:a16="http://schemas.microsoft.com/office/drawing/2014/main" id="{6602074D-580B-EB36-161D-D885A125D29F}"/>
              </a:ext>
            </a:extLst>
          </p:cNvPr>
          <p:cNvCxnSpPr/>
          <p:nvPr/>
        </p:nvCxnSpPr>
        <p:spPr>
          <a:xfrm>
            <a:off x="5894614" y="5029199"/>
            <a:ext cx="4408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10">
            <a:extLst>
              <a:ext uri="{FF2B5EF4-FFF2-40B4-BE49-F238E27FC236}">
                <a16:creationId xmlns:a16="http://schemas.microsoft.com/office/drawing/2014/main" id="{4902FECC-F365-A6DF-69AE-CFBF09D6E0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4" t="13145" r="12114" b="10993"/>
          <a:stretch>
            <a:fillRect/>
          </a:stretch>
        </p:blipFill>
        <p:spPr>
          <a:xfrm>
            <a:off x="4955457" y="344386"/>
            <a:ext cx="2279429" cy="2279429"/>
          </a:xfrm>
          <a:custGeom>
            <a:avLst/>
            <a:gdLst>
              <a:gd name="connsiteX0" fmla="*/ 850957 w 1701914"/>
              <a:gd name="connsiteY0" fmla="*/ 0 h 1701914"/>
              <a:gd name="connsiteX1" fmla="*/ 1701914 w 1701914"/>
              <a:gd name="connsiteY1" fmla="*/ 850957 h 1701914"/>
              <a:gd name="connsiteX2" fmla="*/ 850957 w 1701914"/>
              <a:gd name="connsiteY2" fmla="*/ 1701914 h 1701914"/>
              <a:gd name="connsiteX3" fmla="*/ 0 w 1701914"/>
              <a:gd name="connsiteY3" fmla="*/ 850957 h 1701914"/>
              <a:gd name="connsiteX4" fmla="*/ 850957 w 1701914"/>
              <a:gd name="connsiteY4" fmla="*/ 0 h 1701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914" h="1701914">
                <a:moveTo>
                  <a:pt x="850957" y="0"/>
                </a:moveTo>
                <a:cubicBezTo>
                  <a:pt x="1320928" y="0"/>
                  <a:pt x="1701914" y="380986"/>
                  <a:pt x="1701914" y="850957"/>
                </a:cubicBezTo>
                <a:cubicBezTo>
                  <a:pt x="1701914" y="1320928"/>
                  <a:pt x="1320928" y="1701914"/>
                  <a:pt x="850957" y="1701914"/>
                </a:cubicBezTo>
                <a:cubicBezTo>
                  <a:pt x="380986" y="1701914"/>
                  <a:pt x="0" y="1320928"/>
                  <a:pt x="0" y="850957"/>
                </a:cubicBezTo>
                <a:cubicBezTo>
                  <a:pt x="0" y="380986"/>
                  <a:pt x="380986" y="0"/>
                  <a:pt x="85095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6722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6F494CC-32DA-D01C-30C9-78D2603D3F85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9">
            <a:extLst>
              <a:ext uri="{FF2B5EF4-FFF2-40B4-BE49-F238E27FC236}">
                <a16:creationId xmlns:a16="http://schemas.microsoft.com/office/drawing/2014/main" id="{B79034A8-0A05-90BD-C38D-1CA1BF9759EE}"/>
              </a:ext>
            </a:extLst>
          </p:cNvPr>
          <p:cNvSpPr txBox="1"/>
          <p:nvPr/>
        </p:nvSpPr>
        <p:spPr>
          <a:xfrm>
            <a:off x="0" y="-27899"/>
            <a:ext cx="1313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 dirty="0">
                <a:solidFill>
                  <a:schemeClr val="bg1"/>
                </a:solidFill>
                <a:highlight>
                  <a:srgbClr val="00668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目录</a:t>
            </a:r>
          </a:p>
        </p:txBody>
      </p:sp>
      <p:sp>
        <p:nvSpPr>
          <p:cNvPr id="4" name="椭圆 6">
            <a:extLst>
              <a:ext uri="{FF2B5EF4-FFF2-40B4-BE49-F238E27FC236}">
                <a16:creationId xmlns:a16="http://schemas.microsoft.com/office/drawing/2014/main" id="{EC4C5BE6-D3CB-3913-A2D9-199B518123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035060" y="1550031"/>
            <a:ext cx="674914" cy="674914"/>
          </a:xfrm>
          <a:prstGeom prst="ellipse">
            <a:avLst/>
          </a:prstGeom>
          <a:solidFill>
            <a:srgbClr val="006680"/>
          </a:solidFill>
          <a:ln>
            <a:solidFill>
              <a:srgbClr val="0066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id="{9D1338FF-5D8F-24FB-FC84-3FD8AFBD35D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935472" y="1618083"/>
            <a:ext cx="6337621" cy="549582"/>
            <a:chOff x="4365222" y="1801422"/>
            <a:chExt cx="5301076" cy="549582"/>
          </a:xfrm>
        </p:grpSpPr>
        <p:sp>
          <p:nvSpPr>
            <p:cNvPr id="6" name="文本框 21">
              <a:extLst>
                <a:ext uri="{FF2B5EF4-FFF2-40B4-BE49-F238E27FC236}">
                  <a16:creationId xmlns:a16="http://schemas.microsoft.com/office/drawing/2014/main" id="{120F35C3-80C7-E8F6-F2EA-CC8D746A76CD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4365222" y="1829034"/>
              <a:ext cx="5301076" cy="521970"/>
            </a:xfrm>
            <a:prstGeom prst="rect">
              <a:avLst/>
            </a:prstGeom>
            <a:solidFill>
              <a:srgbClr val="006680"/>
            </a:solidFill>
          </p:spPr>
          <p:txBody>
            <a:bodyPr wrap="square">
              <a:spAutoFit/>
            </a:bodyPr>
            <a:lstStyle/>
            <a:p>
              <a:pPr lvl="0" algn="l">
                <a:spcAft>
                  <a:spcPts val="400"/>
                </a:spcAft>
                <a:buClrTx/>
                <a:buSzTx/>
                <a:buFontTx/>
              </a:pPr>
              <a:endParaRPr lang="en-US" altLang="zh-CN" sz="2800" b="1">
                <a:solidFill>
                  <a:srgbClr val="1F1F1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id="{9D46AA62-7367-6688-ED33-905712F97005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6172386" y="1801422"/>
              <a:ext cx="1500615" cy="4996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实验目的</a:t>
              </a:r>
            </a:p>
          </p:txBody>
        </p:sp>
      </p:grpSp>
      <p:grpSp>
        <p:nvGrpSpPr>
          <p:cNvPr id="8" name="组合 19">
            <a:extLst>
              <a:ext uri="{FF2B5EF4-FFF2-40B4-BE49-F238E27FC236}">
                <a16:creationId xmlns:a16="http://schemas.microsoft.com/office/drawing/2014/main" id="{6A6848BA-EC9D-CB34-D8B2-DCAF47675912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3940927" y="2736016"/>
            <a:ext cx="6499012" cy="573827"/>
            <a:chOff x="4365222" y="3320246"/>
            <a:chExt cx="5436069" cy="573827"/>
          </a:xfrm>
        </p:grpSpPr>
        <p:sp>
          <p:nvSpPr>
            <p:cNvPr id="9" name="文本框 20">
              <a:extLst>
                <a:ext uri="{FF2B5EF4-FFF2-40B4-BE49-F238E27FC236}">
                  <a16:creationId xmlns:a16="http://schemas.microsoft.com/office/drawing/2014/main" id="{140B5F2A-CB3D-143C-C017-863D6ACA070F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365222" y="3372103"/>
              <a:ext cx="5301076" cy="521970"/>
            </a:xfrm>
            <a:prstGeom prst="rect">
              <a:avLst/>
            </a:prstGeom>
            <a:solidFill>
              <a:srgbClr val="006680"/>
            </a:solidFill>
          </p:spPr>
          <p:txBody>
            <a:bodyPr wrap="square">
              <a:spAutoFit/>
            </a:bodyPr>
            <a:lstStyle/>
            <a:p>
              <a:pPr lvl="0" algn="l">
                <a:spcAft>
                  <a:spcPts val="400"/>
                </a:spcAft>
                <a:buClrTx/>
                <a:buSzTx/>
                <a:buFontTx/>
              </a:pPr>
              <a:endParaRPr lang="en-US" altLang="zh-CN" sz="2800" b="1">
                <a:solidFill>
                  <a:srgbClr val="1F1F1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0" name="文本框 12">
              <a:extLst>
                <a:ext uri="{FF2B5EF4-FFF2-40B4-BE49-F238E27FC236}">
                  <a16:creationId xmlns:a16="http://schemas.microsoft.com/office/drawing/2014/main" id="{53A46CFB-14BD-143B-5268-6D1A4A44CF91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6107886" y="3320246"/>
              <a:ext cx="3693405" cy="4996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实验方法</a:t>
              </a:r>
            </a:p>
          </p:txBody>
        </p:sp>
      </p:grpSp>
      <p:cxnSp>
        <p:nvCxnSpPr>
          <p:cNvPr id="11" name="直接连接符 13">
            <a:extLst>
              <a:ext uri="{FF2B5EF4-FFF2-40B4-BE49-F238E27FC236}">
                <a16:creationId xmlns:a16="http://schemas.microsoft.com/office/drawing/2014/main" id="{F4F9C247-D135-E22E-4445-5AD138DF72D8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3382704" y="1384204"/>
            <a:ext cx="0" cy="4584205"/>
          </a:xfrm>
          <a:prstGeom prst="line">
            <a:avLst/>
          </a:prstGeom>
          <a:ln w="57150">
            <a:solidFill>
              <a:srgbClr val="00668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5">
            <a:extLst>
              <a:ext uri="{FF2B5EF4-FFF2-40B4-BE49-F238E27FC236}">
                <a16:creationId xmlns:a16="http://schemas.microsoft.com/office/drawing/2014/main" id="{1E47F447-B2E6-1569-F036-4A062D4D65F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35060" y="2687298"/>
            <a:ext cx="674914" cy="674914"/>
          </a:xfrm>
          <a:prstGeom prst="ellipse">
            <a:avLst/>
          </a:prstGeom>
          <a:solidFill>
            <a:srgbClr val="006680"/>
          </a:solidFill>
          <a:ln>
            <a:solidFill>
              <a:srgbClr val="0066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椭圆 2">
            <a:extLst>
              <a:ext uri="{FF2B5EF4-FFF2-40B4-BE49-F238E27FC236}">
                <a16:creationId xmlns:a16="http://schemas.microsoft.com/office/drawing/2014/main" id="{15E43087-625F-7501-E44D-372B9EB23A6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035060" y="3824565"/>
            <a:ext cx="674914" cy="674914"/>
          </a:xfrm>
          <a:prstGeom prst="ellipse">
            <a:avLst/>
          </a:prstGeom>
          <a:solidFill>
            <a:srgbClr val="006680"/>
          </a:solidFill>
          <a:ln>
            <a:solidFill>
              <a:srgbClr val="0066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椭圆 3">
            <a:extLst>
              <a:ext uri="{FF2B5EF4-FFF2-40B4-BE49-F238E27FC236}">
                <a16:creationId xmlns:a16="http://schemas.microsoft.com/office/drawing/2014/main" id="{D9A0D151-4323-0622-CB1D-35D5ABCEAC1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035060" y="4961832"/>
            <a:ext cx="674914" cy="674914"/>
          </a:xfrm>
          <a:prstGeom prst="ellipse">
            <a:avLst/>
          </a:prstGeom>
          <a:solidFill>
            <a:srgbClr val="006680"/>
          </a:solidFill>
          <a:ln>
            <a:solidFill>
              <a:srgbClr val="0066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8">
            <a:extLst>
              <a:ext uri="{FF2B5EF4-FFF2-40B4-BE49-F238E27FC236}">
                <a16:creationId xmlns:a16="http://schemas.microsoft.com/office/drawing/2014/main" id="{4EABE6D5-30D7-743E-3C21-C3BFC6743B0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935468" y="3872023"/>
            <a:ext cx="6337623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186CD113-C6B2-808D-2C30-D4627967BF0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6024343" y="3894000"/>
            <a:ext cx="1371951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实验进展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D357B8A-CD42-0C97-E829-88CE2A38F85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935468" y="5014201"/>
            <a:ext cx="6337623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DAC4784-0B57-73AD-73FC-D0768F47904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968437" y="5013832"/>
            <a:ext cx="1888885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3738506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582990B-DC80-9D11-6DDA-C1EE6007A953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A055EF25-7E5E-856C-7C50-5F3CD2203375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实验目的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CD1C9-BC09-B51D-BE00-6469A7FED73E}"/>
              </a:ext>
            </a:extLst>
          </p:cNvPr>
          <p:cNvSpPr txBox="1"/>
          <p:nvPr/>
        </p:nvSpPr>
        <p:spPr>
          <a:xfrm>
            <a:off x="532608" y="1188559"/>
            <a:ext cx="11777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zh-CN" altLang="en-US" sz="2000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仪器分析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的手段对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道生中药复方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化学成分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0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初级代谢产物和次级代谢产物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）进行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定性和定量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D0E2A-3A55-FFC9-67FA-0C8C32027441}"/>
              </a:ext>
            </a:extLst>
          </p:cNvPr>
          <p:cNvSpPr txBox="1"/>
          <p:nvPr/>
        </p:nvSpPr>
        <p:spPr>
          <a:xfrm>
            <a:off x="4730424" y="5137931"/>
            <a:ext cx="3381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初级代谢产物：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蛋白质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2FC490-2A77-380D-3891-756CFEAB3D3D}"/>
              </a:ext>
            </a:extLst>
          </p:cNvPr>
          <p:cNvSpPr txBox="1"/>
          <p:nvPr/>
        </p:nvSpPr>
        <p:spPr>
          <a:xfrm>
            <a:off x="4639045" y="2597951"/>
            <a:ext cx="7174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次初级代谢产物：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甾体、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、生物碱、糖苷类、萜类、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酚类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F01CDF-E6B8-9C15-BF91-808202042C8E}"/>
              </a:ext>
            </a:extLst>
          </p:cNvPr>
          <p:cNvSpPr txBox="1"/>
          <p:nvPr/>
        </p:nvSpPr>
        <p:spPr>
          <a:xfrm>
            <a:off x="641377" y="3714513"/>
            <a:ext cx="4145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高效液相色谱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质谱联用（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LC-MS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）仪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F20178-061D-6137-4231-DBDB7022DF78}"/>
              </a:ext>
            </a:extLst>
          </p:cNvPr>
          <p:cNvSpPr txBox="1"/>
          <p:nvPr/>
        </p:nvSpPr>
        <p:spPr>
          <a:xfrm>
            <a:off x="1354282" y="5809761"/>
            <a:ext cx="2937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紫外分光光度仪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97E82A-6A0F-3DC8-6D81-B8083D388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595" y="2009814"/>
            <a:ext cx="2305725" cy="1691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163A29-5E19-E67A-3EB4-6BCF9BC4A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595" y="4379675"/>
            <a:ext cx="2134351" cy="1516513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CB5FD41-E4E4-2541-5869-DB85218D5A84}"/>
              </a:ext>
            </a:extLst>
          </p:cNvPr>
          <p:cNvCxnSpPr>
            <a:cxnSpLocks/>
          </p:cNvCxnSpPr>
          <p:nvPr/>
        </p:nvCxnSpPr>
        <p:spPr>
          <a:xfrm>
            <a:off x="3829434" y="2782617"/>
            <a:ext cx="69347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C607FE-504E-0E4E-DDDD-01DBC745697B}"/>
              </a:ext>
            </a:extLst>
          </p:cNvPr>
          <p:cNvCxnSpPr>
            <a:cxnSpLocks/>
          </p:cNvCxnSpPr>
          <p:nvPr/>
        </p:nvCxnSpPr>
        <p:spPr>
          <a:xfrm>
            <a:off x="3965104" y="5322597"/>
            <a:ext cx="69347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38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ED946C6-D25B-D0C2-7178-D4DB6683EE42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33347C55-2BF2-46D5-BFCB-48E6C7C08702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实验方法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976E83-7785-57C7-4314-424AC9DD2396}"/>
              </a:ext>
            </a:extLst>
          </p:cNvPr>
          <p:cNvSpPr txBox="1"/>
          <p:nvPr/>
        </p:nvSpPr>
        <p:spPr>
          <a:xfrm>
            <a:off x="423447" y="1015670"/>
            <a:ext cx="66340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次初级代谢产物（主要化学成分）处理流程</a:t>
            </a:r>
            <a:endParaRPr lang="zh-CN" alt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AF475C-C8B5-BDE0-BEF6-601E9BEBC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279" y="2354998"/>
            <a:ext cx="613024" cy="1526304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367BABE-CE08-CF93-8183-F3E0A060D427}"/>
              </a:ext>
            </a:extLst>
          </p:cNvPr>
          <p:cNvCxnSpPr>
            <a:cxnSpLocks/>
          </p:cNvCxnSpPr>
          <p:nvPr/>
        </p:nvCxnSpPr>
        <p:spPr>
          <a:xfrm>
            <a:off x="2393396" y="3249960"/>
            <a:ext cx="79779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A4A3FA1-79C1-5466-CE51-2888518C8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703" y="2755754"/>
            <a:ext cx="435752" cy="98841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8B3892B-63B1-B6AA-F434-0AA3F6D4DA79}"/>
              </a:ext>
            </a:extLst>
          </p:cNvPr>
          <p:cNvSpPr txBox="1"/>
          <p:nvPr/>
        </p:nvSpPr>
        <p:spPr>
          <a:xfrm>
            <a:off x="420080" y="4259010"/>
            <a:ext cx="68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总多糖、总蛋白、总多酚和总黄酮处理流程</a:t>
            </a:r>
            <a:endParaRPr lang="zh-CN" altLang="en-US" sz="24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A3B6347-808F-982F-BD3F-C88F851AAF86}"/>
              </a:ext>
            </a:extLst>
          </p:cNvPr>
          <p:cNvCxnSpPr>
            <a:cxnSpLocks/>
          </p:cNvCxnSpPr>
          <p:nvPr/>
        </p:nvCxnSpPr>
        <p:spPr>
          <a:xfrm>
            <a:off x="3973548" y="3273435"/>
            <a:ext cx="129245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02A8202-1823-134D-6E73-F33D4490A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582" y="2084539"/>
            <a:ext cx="1434465" cy="105250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2D1D44A-13EE-B70F-06F3-42EB21F174BF}"/>
              </a:ext>
            </a:extLst>
          </p:cNvPr>
          <p:cNvSpPr txBox="1"/>
          <p:nvPr/>
        </p:nvSpPr>
        <p:spPr>
          <a:xfrm>
            <a:off x="3941582" y="335524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质谱定性分析</a:t>
            </a:r>
          </a:p>
        </p:txBody>
      </p:sp>
      <p:pic>
        <p:nvPicPr>
          <p:cNvPr id="43" name="Picture 42" descr="黄豆苷元 analytical standard">
            <a:extLst>
              <a:ext uri="{FF2B5EF4-FFF2-40B4-BE49-F238E27FC236}">
                <a16:creationId xmlns:a16="http://schemas.microsoft.com/office/drawing/2014/main" id="{DDE4B5FC-01FE-27CE-3483-4F4A1A46FC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249" y="2323705"/>
            <a:ext cx="1292452" cy="57352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F1AB5EF-E69E-3B24-3B3D-CE6491FB4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3698" y="3405630"/>
            <a:ext cx="1132209" cy="76289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950047C-86C7-82D1-6427-CF4C99DBAB3C}"/>
              </a:ext>
            </a:extLst>
          </p:cNvPr>
          <p:cNvSpPr txBox="1"/>
          <p:nvPr/>
        </p:nvSpPr>
        <p:spPr>
          <a:xfrm>
            <a:off x="5640475" y="2912771"/>
            <a:ext cx="1046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accent1"/>
                </a:solidFill>
              </a:rPr>
              <a:t>有标准品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ECA08A7-760B-5D5F-642D-B4570513224D}"/>
              </a:ext>
            </a:extLst>
          </p:cNvPr>
          <p:cNvCxnSpPr>
            <a:cxnSpLocks/>
          </p:cNvCxnSpPr>
          <p:nvPr/>
        </p:nvCxnSpPr>
        <p:spPr>
          <a:xfrm>
            <a:off x="6912434" y="2640685"/>
            <a:ext cx="123831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1">
            <a:extLst>
              <a:ext uri="{FF2B5EF4-FFF2-40B4-BE49-F238E27FC236}">
                <a16:creationId xmlns:a16="http://schemas.microsoft.com/office/drawing/2014/main" id="{5CCF2B34-A5CC-005E-0E46-8F1415052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434" y="1425610"/>
            <a:ext cx="1434465" cy="1052507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EA743375-5A30-C7BF-6C25-B0E108C52291}"/>
              </a:ext>
            </a:extLst>
          </p:cNvPr>
          <p:cNvSpPr txBox="1"/>
          <p:nvPr/>
        </p:nvSpPr>
        <p:spPr>
          <a:xfrm>
            <a:off x="6844836" y="276771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质谱定量分析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820381EE-0AD6-801C-9D97-8F8C628530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4496" y="1901716"/>
            <a:ext cx="1513714" cy="123533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9FDE702-6F08-E1B7-3280-D78C683A2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070" y="5079178"/>
            <a:ext cx="613024" cy="152630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00A16DF-9587-82C9-2CCC-93E3ED1B459F}"/>
              </a:ext>
            </a:extLst>
          </p:cNvPr>
          <p:cNvSpPr txBox="1"/>
          <p:nvPr/>
        </p:nvSpPr>
        <p:spPr>
          <a:xfrm>
            <a:off x="2450150" y="3328696"/>
            <a:ext cx="79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提取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39C8CB0-F2A7-9C43-FD3C-6B728993201C}"/>
              </a:ext>
            </a:extLst>
          </p:cNvPr>
          <p:cNvCxnSpPr>
            <a:cxnSpLocks/>
          </p:cNvCxnSpPr>
          <p:nvPr/>
        </p:nvCxnSpPr>
        <p:spPr>
          <a:xfrm>
            <a:off x="2171445" y="5763594"/>
            <a:ext cx="79779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C65206E-A199-E58C-58EE-A5A9515174AE}"/>
              </a:ext>
            </a:extLst>
          </p:cNvPr>
          <p:cNvSpPr txBox="1"/>
          <p:nvPr/>
        </p:nvSpPr>
        <p:spPr>
          <a:xfrm>
            <a:off x="2228199" y="5842330"/>
            <a:ext cx="79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提取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40421AE9-18F9-77E3-D095-17FDF79C15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7415" y="5193132"/>
            <a:ext cx="735235" cy="1298395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BD97C52-EA9D-BCB6-B082-E6423EEC8F92}"/>
              </a:ext>
            </a:extLst>
          </p:cNvPr>
          <p:cNvCxnSpPr>
            <a:cxnSpLocks/>
          </p:cNvCxnSpPr>
          <p:nvPr/>
        </p:nvCxnSpPr>
        <p:spPr>
          <a:xfrm>
            <a:off x="3893920" y="5848465"/>
            <a:ext cx="168977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69">
            <a:extLst>
              <a:ext uri="{FF2B5EF4-FFF2-40B4-BE49-F238E27FC236}">
                <a16:creationId xmlns:a16="http://schemas.microsoft.com/office/drawing/2014/main" id="{391B8737-BD57-CB88-758E-83F6351580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8421" y="4811162"/>
            <a:ext cx="1401099" cy="995518"/>
          </a:xfrm>
          <a:prstGeom prst="rect">
            <a:avLst/>
          </a:prstGeom>
        </p:spPr>
      </p:pic>
      <p:pic>
        <p:nvPicPr>
          <p:cNvPr id="71" name="Picture 70" descr="紫外可见近红外分光光度法- 定量分析的原理和方法Ultraviolet - visible near - infrared  spectrophotometry - principles and methods of quantitative analysis  -分子科学公共实验平台">
            <a:extLst>
              <a:ext uri="{FF2B5EF4-FFF2-40B4-BE49-F238E27FC236}">
                <a16:creationId xmlns:a16="http://schemas.microsoft.com/office/drawing/2014/main" id="{66C4F15B-4E7B-CFBC-C04B-70E0941F2D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77359" y="4763001"/>
            <a:ext cx="2389874" cy="1825432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6A3AD9FD-4D44-4B37-5B9B-A41844CD5920}"/>
              </a:ext>
            </a:extLst>
          </p:cNvPr>
          <p:cNvSpPr txBox="1"/>
          <p:nvPr/>
        </p:nvSpPr>
        <p:spPr>
          <a:xfrm>
            <a:off x="6145790" y="6491527"/>
            <a:ext cx="165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绘制标准曲线</a:t>
            </a:r>
          </a:p>
        </p:txBody>
      </p:sp>
    </p:spTree>
    <p:extLst>
      <p:ext uri="{BB962C8B-B14F-4D97-AF65-F5344CB8AC3E}">
        <p14:creationId xmlns:p14="http://schemas.microsoft.com/office/powerpoint/2010/main" val="60802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2673-EC24-65F5-3D60-31317453A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59DDCF-91C4-7BA5-73CC-EF1F5B1E3A81}"/>
              </a:ext>
            </a:extLst>
          </p:cNvPr>
          <p:cNvSpPr/>
          <p:nvPr/>
        </p:nvSpPr>
        <p:spPr>
          <a:xfrm>
            <a:off x="6096000" y="2077517"/>
            <a:ext cx="5915558" cy="2845613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8123866-E5E3-F8CD-9823-04FB638E7057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00AA48FF-C28D-AD28-3749-F44AAEC86FCA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74F0B-97EA-9F06-8006-B87442DE1AD7}"/>
              </a:ext>
            </a:extLst>
          </p:cNvPr>
          <p:cNvSpPr txBox="1"/>
          <p:nvPr/>
        </p:nvSpPr>
        <p:spPr>
          <a:xfrm>
            <a:off x="460268" y="751782"/>
            <a:ext cx="8990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DIGESTIVE CARE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中药复方的化学成分鉴定和定量</a:t>
            </a:r>
            <a:endParaRPr lang="zh-CN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6FFAAE-A70C-EEA8-8415-59A4CCF558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67" y="1213447"/>
            <a:ext cx="4432996" cy="5493229"/>
          </a:xfrm>
          <a:prstGeom prst="rect">
            <a:avLst/>
          </a:prstGeom>
          <a:noFill/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260D15A-3CDF-C1D9-FAB4-7F6B0A6017A9}"/>
              </a:ext>
            </a:extLst>
          </p:cNvPr>
          <p:cNvSpPr/>
          <p:nvPr/>
        </p:nvSpPr>
        <p:spPr>
          <a:xfrm>
            <a:off x="5684827" y="3315467"/>
            <a:ext cx="411173" cy="227066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4D57CC-96F9-B018-D914-AD9E280CDEE8}"/>
              </a:ext>
            </a:extLst>
          </p:cNvPr>
          <p:cNvSpPr txBox="1"/>
          <p:nvPr/>
        </p:nvSpPr>
        <p:spPr>
          <a:xfrm>
            <a:off x="6507173" y="2803869"/>
            <a:ext cx="50215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DIGESTIVE CARE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中药复方样品稳定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共鉴定了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个主要化学成分，主要为黄酮苷和黄酮苷元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，并对其做了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HPLC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指纹图谱的指认。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799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">
            <a:extLst>
              <a:ext uri="{FF2B5EF4-FFF2-40B4-BE49-F238E27FC236}">
                <a16:creationId xmlns:a16="http://schemas.microsoft.com/office/drawing/2014/main" id="{7498235E-55A3-4A84-A451-C55544EA3A70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FDE0E7E-C5E5-467F-1A4F-3819922F8E72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1FD9F24-0E2D-2806-24EA-A32BF5C5DA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781690"/>
              </p:ext>
            </p:extLst>
          </p:nvPr>
        </p:nvGraphicFramePr>
        <p:xfrm>
          <a:off x="94440" y="1373330"/>
          <a:ext cx="11653060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477">
                  <a:extLst>
                    <a:ext uri="{9D8B030D-6E8A-4147-A177-3AD203B41FA5}">
                      <a16:colId xmlns:a16="http://schemas.microsoft.com/office/drawing/2014/main" val="3659988334"/>
                    </a:ext>
                  </a:extLst>
                </a:gridCol>
                <a:gridCol w="4486792">
                  <a:extLst>
                    <a:ext uri="{9D8B030D-6E8A-4147-A177-3AD203B41FA5}">
                      <a16:colId xmlns:a16="http://schemas.microsoft.com/office/drawing/2014/main" val="1761429975"/>
                    </a:ext>
                  </a:extLst>
                </a:gridCol>
                <a:gridCol w="6415791">
                  <a:extLst>
                    <a:ext uri="{9D8B030D-6E8A-4147-A177-3AD203B41FA5}">
                      <a16:colId xmlns:a16="http://schemas.microsoft.com/office/drawing/2014/main" val="2598834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编号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化学成分名称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主要活性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2429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Leonoside A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抗氧化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7755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Isoflavone base + 2</a:t>
                      </a:r>
                      <a:r>
                        <a:rPr lang="pt-BR" altLang="zh-CN" sz="1600" b="0" i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O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pt-BR" altLang="zh-CN" sz="1600" b="0" i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O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-Hex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其生物活性未见报道，但是其为异黄酮氧糖苷类化合物，在抗炎、抗肿瘤、抗衰老和抗糖尿病等方面的应用具有潜在的作用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9143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甘草苷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抗肿瘤、抗炎、抗氧化等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748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Isoflavone base + 2</a:t>
                      </a:r>
                      <a:r>
                        <a:rPr lang="en-US" altLang="zh-CN" sz="1600" b="0" i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</a:t>
                      </a:r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, </a:t>
                      </a:r>
                      <a:r>
                        <a:rPr lang="en-US" altLang="zh-CN" sz="1600" b="0" i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</a:t>
                      </a:r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r>
                        <a:rPr lang="en-US" altLang="zh-CN" sz="1600" b="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MalonylHex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同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Isoflavone base + 2</a:t>
                      </a:r>
                      <a:r>
                        <a:rPr lang="pt-BR" altLang="zh-CN" sz="1600" b="0" i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O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, </a:t>
                      </a:r>
                      <a:r>
                        <a:rPr lang="pt-BR" altLang="zh-CN" sz="1600" b="0" i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O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-Hex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56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芹菜素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-7-</a:t>
                      </a:r>
                      <a:r>
                        <a:rPr lang="pt-BR" altLang="zh-CN" sz="1600" b="0" i="1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O</a:t>
                      </a:r>
                      <a:r>
                        <a:rPr lang="pt-BR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葡萄糖苷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抗菌、抗肿瘤、抗炎和抗氧化等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086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橙皮苷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抗氧化、抗炎、抗肿瘤等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6055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漆黃素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骨骼健康、抗炎、抗肿瘤等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3364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四氢咔唑酮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抗菌、抗肿瘤等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6008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大豆素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抗肿瘤、抗炎、抗氧化及调节免疫系统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4086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染料木素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抗肿瘤、抗氧化、抗炎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2148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补骨脂二氢黄酮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在</a:t>
                      </a:r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代谢性疾病、心血管疾病、免疫调节和抗肿瘤</a:t>
                      </a:r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发挥作用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0865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补骨脂异黄酮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zh-CN" sz="1600" b="0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抗肿瘤、抗炎、抗氧化等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96370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4F53D55-783B-B71F-5591-C044404C9607}"/>
              </a:ext>
            </a:extLst>
          </p:cNvPr>
          <p:cNvSpPr txBox="1"/>
          <p:nvPr/>
        </p:nvSpPr>
        <p:spPr>
          <a:xfrm>
            <a:off x="460268" y="751782"/>
            <a:ext cx="8990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批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DIGESTIVE CARE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中药复方的化学成分鉴定和定量</a:t>
            </a:r>
            <a:endParaRPr lang="zh-CN" altLang="en-US" sz="2400" dirty="0"/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1D2DAD7A-6915-0B67-B193-D8D205D1BF6A}"/>
              </a:ext>
            </a:extLst>
          </p:cNvPr>
          <p:cNvSpPr/>
          <p:nvPr/>
        </p:nvSpPr>
        <p:spPr>
          <a:xfrm>
            <a:off x="8329496" y="2816842"/>
            <a:ext cx="3768064" cy="2847528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20E3D8-5D92-4ED0-FCB6-D451CB0C9845}"/>
              </a:ext>
            </a:extLst>
          </p:cNvPr>
          <p:cNvSpPr txBox="1"/>
          <p:nvPr/>
        </p:nvSpPr>
        <p:spPr>
          <a:xfrm>
            <a:off x="8967735" y="3917440"/>
            <a:ext cx="249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FF0000"/>
                </a:solidFill>
              </a:rPr>
              <a:t>抗氧化、抗炎、抗肿瘤、免疫调节</a:t>
            </a:r>
          </a:p>
        </p:txBody>
      </p:sp>
    </p:spTree>
    <p:extLst>
      <p:ext uri="{BB962C8B-B14F-4D97-AF65-F5344CB8AC3E}">
        <p14:creationId xmlns:p14="http://schemas.microsoft.com/office/powerpoint/2010/main" val="170121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718306F-8BB5-09C4-D638-FF7FA3FC5F73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E67E0E4C-CAB4-F552-8CD5-710407CA60A2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13EB6-3A29-51A1-D9EF-E262CDD98EBC}"/>
              </a:ext>
            </a:extLst>
          </p:cNvPr>
          <p:cNvSpPr txBox="1"/>
          <p:nvPr/>
        </p:nvSpPr>
        <p:spPr>
          <a:xfrm>
            <a:off x="386624" y="819288"/>
            <a:ext cx="106659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DIGESTIVE CARE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中药复方的总多糖、总蛋白、总多酚和总黄酮含量</a:t>
            </a:r>
            <a:endParaRPr lang="zh-CN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A5271-18B0-AAEB-E5A6-3C05EC1BB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5" y="2255835"/>
            <a:ext cx="2625292" cy="177186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F8D7E3-A838-59C8-0A06-BE67FBAC1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680" y="2255835"/>
            <a:ext cx="2905380" cy="17816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2983EA56-88F3-CF06-196E-7C1788D1EA4A}"/>
              </a:ext>
            </a:extLst>
          </p:cNvPr>
          <p:cNvSpPr/>
          <p:nvPr/>
        </p:nvSpPr>
        <p:spPr>
          <a:xfrm rot="5400000">
            <a:off x="1169977" y="4308523"/>
            <a:ext cx="411173" cy="227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ED0FF8-5485-076A-9F06-7ECE89E923B8}"/>
              </a:ext>
            </a:extLst>
          </p:cNvPr>
          <p:cNvSpPr txBox="1"/>
          <p:nvPr/>
        </p:nvSpPr>
        <p:spPr>
          <a:xfrm>
            <a:off x="0" y="4743386"/>
            <a:ext cx="2929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总多糖含量为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65.53 mg/g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22D8280-2586-A36A-A614-5ED41C7EB261}"/>
              </a:ext>
            </a:extLst>
          </p:cNvPr>
          <p:cNvSpPr/>
          <p:nvPr/>
        </p:nvSpPr>
        <p:spPr>
          <a:xfrm rot="5400000">
            <a:off x="4276501" y="4308524"/>
            <a:ext cx="411173" cy="227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137097-872D-2695-AE67-E69E2DABFB02}"/>
              </a:ext>
            </a:extLst>
          </p:cNvPr>
          <p:cNvSpPr txBox="1"/>
          <p:nvPr/>
        </p:nvSpPr>
        <p:spPr>
          <a:xfrm>
            <a:off x="3166575" y="4743386"/>
            <a:ext cx="3085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总蛋白含量为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194.23 mg/g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16BDE61-0411-C046-DC07-6FE2F1B850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263" y="2255835"/>
            <a:ext cx="3003744" cy="1781641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528153-E272-D6F9-A913-FF8311E83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722" y="2164959"/>
            <a:ext cx="3106176" cy="1862743"/>
          </a:xfrm>
          <a:prstGeom prst="rect">
            <a:avLst/>
          </a:prstGeom>
          <a:noFill/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1CED1F42-E831-D3B2-F575-23A20B25FF69}"/>
              </a:ext>
            </a:extLst>
          </p:cNvPr>
          <p:cNvSpPr/>
          <p:nvPr/>
        </p:nvSpPr>
        <p:spPr>
          <a:xfrm rot="5400000">
            <a:off x="7362346" y="4308524"/>
            <a:ext cx="411173" cy="227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C09CAD-0DB5-2AA5-3DA8-FA7F412F7706}"/>
              </a:ext>
            </a:extLst>
          </p:cNvPr>
          <p:cNvSpPr txBox="1"/>
          <p:nvPr/>
        </p:nvSpPr>
        <p:spPr>
          <a:xfrm>
            <a:off x="6252420" y="4743386"/>
            <a:ext cx="2929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总蛋白含量为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6.29 mg/g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C85ED6BD-D95C-496F-F61B-0F01846984E6}"/>
              </a:ext>
            </a:extLst>
          </p:cNvPr>
          <p:cNvSpPr/>
          <p:nvPr/>
        </p:nvSpPr>
        <p:spPr>
          <a:xfrm rot="5400000">
            <a:off x="10372501" y="4308522"/>
            <a:ext cx="411173" cy="227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6E67DD-1527-5679-A48E-8221E336E42E}"/>
              </a:ext>
            </a:extLst>
          </p:cNvPr>
          <p:cNvSpPr txBox="1"/>
          <p:nvPr/>
        </p:nvSpPr>
        <p:spPr>
          <a:xfrm>
            <a:off x="9262575" y="4743384"/>
            <a:ext cx="2929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总蛋白含量为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24.73 mg/g</a:t>
            </a:r>
          </a:p>
        </p:txBody>
      </p:sp>
    </p:spTree>
    <p:extLst>
      <p:ext uri="{BB962C8B-B14F-4D97-AF65-F5344CB8AC3E}">
        <p14:creationId xmlns:p14="http://schemas.microsoft.com/office/powerpoint/2010/main" val="76055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527498-6A0D-B014-AD21-F13AF8DF083D}"/>
              </a:ext>
            </a:extLst>
          </p:cNvPr>
          <p:cNvSpPr txBox="1"/>
          <p:nvPr/>
        </p:nvSpPr>
        <p:spPr>
          <a:xfrm>
            <a:off x="386625" y="819288"/>
            <a:ext cx="555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DIGESTIVE CARE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的营养成分总结</a:t>
            </a:r>
            <a:endParaRPr lang="zh-CN" altLang="en-US" sz="2400" dirty="0"/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2D079E39-C071-92B2-B0EC-A6DF3A1EE065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B9B0D51-90FF-6CFA-FA7A-6CAC20F31309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143384-DD00-CA3C-5C02-329F8E24E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085929"/>
              </p:ext>
            </p:extLst>
          </p:nvPr>
        </p:nvGraphicFramePr>
        <p:xfrm>
          <a:off x="795020" y="1642396"/>
          <a:ext cx="6971030" cy="496138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586230">
                  <a:extLst>
                    <a:ext uri="{9D8B030D-6E8A-4147-A177-3AD203B41FA5}">
                      <a16:colId xmlns:a16="http://schemas.microsoft.com/office/drawing/2014/main" val="3285346887"/>
                    </a:ext>
                  </a:extLst>
                </a:gridCol>
                <a:gridCol w="5384800">
                  <a:extLst>
                    <a:ext uri="{9D8B030D-6E8A-4147-A177-3AD203B41FA5}">
                      <a16:colId xmlns:a16="http://schemas.microsoft.com/office/drawing/2014/main" val="4964499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营养成分</a:t>
                      </a:r>
                      <a:endParaRPr lang="zh-CN" sz="1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含量</a:t>
                      </a:r>
                      <a:endParaRPr lang="zh-CN" sz="14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713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总蛋白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194.23 mg/g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3663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总多糖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65.53 mg/g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8151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总多酚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6.29 mg/g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6153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总黄酮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24.73 mg/g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708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甘草苷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6.56 μg/g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0689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橙皮苷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1173.74 μg/g</a:t>
                      </a:r>
                      <a:endParaRPr lang="zh-CN" sz="1400" b="1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155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漆黃素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2.53 μg/g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9759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大豆素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29.60 μg/g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9108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染料木素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48.97 μg/g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659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补骨脂甲素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17.94 μg/g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1330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CN" sz="1600" kern="100" dirty="0">
                          <a:effectLst/>
                        </a:rPr>
                        <a:t>补骨脂宁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2.03 μg/g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91952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E2A408-A66E-3925-0C9A-6C3FEFB94FA7}"/>
              </a:ext>
            </a:extLst>
          </p:cNvPr>
          <p:cNvSpPr txBox="1"/>
          <p:nvPr/>
        </p:nvSpPr>
        <p:spPr>
          <a:xfrm>
            <a:off x="5943601" y="4123087"/>
            <a:ext cx="314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b="0" kern="12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抗氧化、抗炎、抗肿瘤等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5505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3078BAC-EA53-E7A6-CED4-AF1D9BC8E7B2}"/>
              </a:ext>
            </a:extLst>
          </p:cNvPr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solidFill>
            <a:srgbClr val="006680"/>
          </a:solidFill>
        </p:spPr>
        <p:txBody>
          <a:bodyPr wrap="square">
            <a:spAutoFit/>
          </a:bodyPr>
          <a:lstStyle/>
          <a:p>
            <a:pPr lvl="0" algn="l">
              <a:spcAft>
                <a:spcPts val="400"/>
              </a:spcAft>
              <a:buClrTx/>
              <a:buSzTx/>
              <a:buFontTx/>
            </a:pPr>
            <a:endParaRPr lang="en-US" altLang="zh-CN" sz="2800" b="1">
              <a:solidFill>
                <a:srgbClr val="1F1F1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5CEC8C17-FAF6-8DD1-88A0-641F96227E98}"/>
              </a:ext>
            </a:extLst>
          </p:cNvPr>
          <p:cNvSpPr txBox="1"/>
          <p:nvPr/>
        </p:nvSpPr>
        <p:spPr>
          <a:xfrm>
            <a:off x="0" y="-115705"/>
            <a:ext cx="3369165" cy="65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实验进展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B5370-19D3-441E-8192-658412810E65}"/>
              </a:ext>
            </a:extLst>
          </p:cNvPr>
          <p:cNvSpPr txBox="1"/>
          <p:nvPr/>
        </p:nvSpPr>
        <p:spPr>
          <a:xfrm>
            <a:off x="416966" y="980236"/>
            <a:ext cx="7761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四种（每种各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批）来自道生的中药复方的化学成分鉴定（定性）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67AC47-CFD8-B6F9-B0F9-FB3D6F66BFCE}"/>
              </a:ext>
            </a:extLst>
          </p:cNvPr>
          <p:cNvSpPr txBox="1"/>
          <p:nvPr/>
        </p:nvSpPr>
        <p:spPr>
          <a:xfrm>
            <a:off x="475488" y="1634775"/>
            <a:ext cx="1916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第一批药材</a:t>
            </a:r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F10B5B6B-4567-C609-625F-A50042BE54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7383" r="358" b="27318"/>
          <a:stretch>
            <a:fillRect/>
          </a:stretch>
        </p:blipFill>
        <p:spPr bwMode="auto">
          <a:xfrm>
            <a:off x="1352235" y="2362550"/>
            <a:ext cx="9487530" cy="1405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D065AABA-84E5-C1A2-2DE3-BD94A1CCF4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t="46588" b="22729"/>
          <a:stretch>
            <a:fillRect/>
          </a:stretch>
        </p:blipFill>
        <p:spPr bwMode="auto">
          <a:xfrm>
            <a:off x="1574631" y="3558997"/>
            <a:ext cx="9265133" cy="15104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6E0F28-A6C2-0F77-24D1-230031EF9AD3}"/>
              </a:ext>
            </a:extLst>
          </p:cNvPr>
          <p:cNvSpPr txBox="1"/>
          <p:nvPr/>
        </p:nvSpPr>
        <p:spPr>
          <a:xfrm>
            <a:off x="1843430" y="5608375"/>
            <a:ext cx="5632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个主要化学成分，包括糖苷类、黄酮类等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31682C-B5A2-7F67-28BD-0F9B7ABC0F04}"/>
              </a:ext>
            </a:extLst>
          </p:cNvPr>
          <p:cNvSpPr txBox="1"/>
          <p:nvPr/>
        </p:nvSpPr>
        <p:spPr>
          <a:xfrm>
            <a:off x="73153" y="2883229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负离子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FEE9A5-FC30-ACC6-7BE9-1E11656731EB}"/>
              </a:ext>
            </a:extLst>
          </p:cNvPr>
          <p:cNvSpPr txBox="1"/>
          <p:nvPr/>
        </p:nvSpPr>
        <p:spPr>
          <a:xfrm>
            <a:off x="73152" y="4126238"/>
            <a:ext cx="150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正离子</a:t>
            </a:r>
            <a:r>
              <a:rPr lang="en-US" altLang="zh-CN" b="1" dirty="0"/>
              <a:t>TIC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1853355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0.96102362204726,&quot;left&quot;:160.24094488188976,&quot;top&quot;:108.99244094488188,&quot;width&quot;:704.45031496063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833</Words>
  <Application>Microsoft Office PowerPoint</Application>
  <PresentationFormat>Widescreen</PresentationFormat>
  <Paragraphs>149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微软雅黑</vt:lpstr>
      <vt:lpstr>楷体</vt:lpstr>
      <vt:lpstr>等线</vt:lpstr>
      <vt:lpstr>等线 Light</vt:lpstr>
      <vt:lpstr>黑体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Shiwen ZHOU</dc:creator>
  <cp:lastModifiedBy>Shiwen ZHOU</cp:lastModifiedBy>
  <cp:revision>27</cp:revision>
  <dcterms:created xsi:type="dcterms:W3CDTF">2026-06-04T17:47:06Z</dcterms:created>
  <dcterms:modified xsi:type="dcterms:W3CDTF">2026-06-04T20:04:16Z</dcterms:modified>
</cp:coreProperties>
</file>